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11"/>
  </p:notesMasterIdLst>
  <p:sldIdLst>
    <p:sldId id="256" r:id="rId2"/>
    <p:sldId id="263" r:id="rId3"/>
    <p:sldId id="264" r:id="rId4"/>
    <p:sldId id="259" r:id="rId5"/>
    <p:sldId id="257" r:id="rId6"/>
    <p:sldId id="258" r:id="rId7"/>
    <p:sldId id="260" r:id="rId8"/>
    <p:sldId id="261" r:id="rId9"/>
    <p:sldId id="262" r:id="rId10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3" autoAdjust="0"/>
    <p:restoredTop sz="81867" autoAdjust="0"/>
  </p:normalViewPr>
  <p:slideViewPr>
    <p:cSldViewPr>
      <p:cViewPr varScale="1">
        <p:scale>
          <a:sx n="61" d="100"/>
          <a:sy n="61" d="100"/>
        </p:scale>
        <p:origin x="1650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82B7E4-001D-4340-8297-342124522444}" type="datetimeFigureOut">
              <a:rPr lang="en-GB" smtClean="0"/>
              <a:t>02/11/2014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AFBD32-889D-4BCB-A7B3-D501E84905F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7894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AFBD32-889D-4BCB-A7B3-D501E84905FE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4071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AFBD32-889D-4BCB-A7B3-D501E84905FE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49226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AFBD32-889D-4BCB-A7B3-D501E84905F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4752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AFBD32-889D-4BCB-A7B3-D501E84905FE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60327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20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  <a:r>
              <a:rPr lang="en-IE" sz="12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Our telesales team cold call various businesses around the country and explain how our business can help them </a:t>
            </a:r>
          </a:p>
          <a:p>
            <a:r>
              <a:rPr lang="en-IE" sz="12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They work closely with operations to  keep up to date on new technologies and training</a:t>
            </a:r>
            <a:r>
              <a:rPr lang="en-IE" sz="20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E" sz="12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The assistant sets up meetings for the marketing manager with various media companies and acts as a PA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E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  <a:r>
              <a:rPr lang="en-IE" sz="12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The marketing manager reports to me and keeps me posted on our budget assigned for advertising</a:t>
            </a:r>
            <a:endParaRPr lang="en-IE" dirty="0" smtClean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AFBD32-889D-4BCB-A7B3-D501E84905FE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72149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AFBD32-889D-4BCB-A7B3-D501E84905FE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2195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1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79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4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F32F3-09B7-4A4D-BAD0-07AB88D16435}" type="datetimeFigureOut">
              <a:rPr lang="en-GB" smtClean="0"/>
              <a:t>02/11/2014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660A3-3E37-4A9D-BCE5-E57F672E7597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F32F3-09B7-4A4D-BAD0-07AB88D16435}" type="datetimeFigureOut">
              <a:rPr lang="en-GB" smtClean="0"/>
              <a:t>02/11/2014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660A3-3E37-4A9D-BCE5-E57F672E7597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F32F3-09B7-4A4D-BAD0-07AB88D16435}" type="datetimeFigureOut">
              <a:rPr lang="en-GB" smtClean="0"/>
              <a:t>02/11/2014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660A3-3E37-4A9D-BCE5-E57F672E7597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F32F3-09B7-4A4D-BAD0-07AB88D16435}" type="datetimeFigureOut">
              <a:rPr lang="en-GB" smtClean="0"/>
              <a:t>02/11/2014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660A3-3E37-4A9D-BCE5-E57F672E7597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79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1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8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F32F3-09B7-4A4D-BAD0-07AB88D16435}" type="datetimeFigureOut">
              <a:rPr lang="en-GB" smtClean="0"/>
              <a:t>02/11/2014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660A3-3E37-4A9D-BCE5-E57F672E7597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F32F3-09B7-4A4D-BAD0-07AB88D16435}" type="datetimeFigureOut">
              <a:rPr lang="en-GB" smtClean="0"/>
              <a:t>02/11/2014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660A3-3E37-4A9D-BCE5-E57F672E7597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1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F32F3-09B7-4A4D-BAD0-07AB88D16435}" type="datetimeFigureOut">
              <a:rPr lang="en-GB" smtClean="0"/>
              <a:t>02/11/2014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660A3-3E37-4A9D-BCE5-E57F672E7597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F32F3-09B7-4A4D-BAD0-07AB88D16435}" type="datetimeFigureOut">
              <a:rPr lang="en-GB" smtClean="0"/>
              <a:t>02/11/2014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660A3-3E37-4A9D-BCE5-E57F672E7597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F32F3-09B7-4A4D-BAD0-07AB88D16435}" type="datetimeFigureOut">
              <a:rPr lang="en-GB" smtClean="0"/>
              <a:t>02/11/2014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660A3-3E37-4A9D-BCE5-E57F672E7597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1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9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1" y="1576104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3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5" y="2253386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F32F3-09B7-4A4D-BAD0-07AB88D16435}" type="datetimeFigureOut">
              <a:rPr lang="en-GB" smtClean="0"/>
              <a:t>02/11/2014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80660A3-3E37-4A9D-BCE5-E57F672E7597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6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1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81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F32F3-09B7-4A4D-BAD0-07AB88D16435}" type="datetimeFigureOut">
              <a:rPr lang="en-GB" smtClean="0"/>
              <a:t>02/11/2014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660A3-3E37-4A9D-BCE5-E57F672E7597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1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79" y="5051293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1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1" y="1100629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5BCF32F3-09B7-4A4D-BAD0-07AB88D16435}" type="datetimeFigureOut">
              <a:rPr lang="en-GB" smtClean="0"/>
              <a:t>02/11/2014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5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9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280660A3-3E37-4A9D-BCE5-E57F672E7597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3.png"/><Relationship Id="rId7" Type="http://schemas.openxmlformats.org/officeDocument/2006/relationships/image" Target="../media/image7.emf"/><Relationship Id="rId12" Type="http://schemas.openxmlformats.org/officeDocument/2006/relationships/image" Target="../media/image1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emf"/><Relationship Id="rId11" Type="http://schemas.openxmlformats.org/officeDocument/2006/relationships/image" Target="../media/image11.emf"/><Relationship Id="rId5" Type="http://schemas.openxmlformats.org/officeDocument/2006/relationships/image" Target="../media/image5.png"/><Relationship Id="rId10" Type="http://schemas.openxmlformats.org/officeDocument/2006/relationships/image" Target="../media/image10.emf"/><Relationship Id="rId4" Type="http://schemas.openxmlformats.org/officeDocument/2006/relationships/image" Target="../media/image4.png"/><Relationship Id="rId9" Type="http://schemas.openxmlformats.org/officeDocument/2006/relationships/image" Target="../media/image9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Spectrum technologies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698423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07904" y="548680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b="1" dirty="0" smtClean="0"/>
              <a:t>HR Department</a:t>
            </a:r>
            <a:endParaRPr lang="en-IE" b="1" dirty="0"/>
          </a:p>
        </p:txBody>
      </p:sp>
    </p:spTree>
    <p:extLst>
      <p:ext uri="{BB962C8B-B14F-4D97-AF65-F5344CB8AC3E}">
        <p14:creationId xmlns:p14="http://schemas.microsoft.com/office/powerpoint/2010/main" val="7055125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91880" y="548680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b="1" dirty="0" smtClean="0"/>
              <a:t>Introduction</a:t>
            </a:r>
            <a:endParaRPr lang="en-IE" b="1" dirty="0"/>
          </a:p>
        </p:txBody>
      </p:sp>
      <p:sp>
        <p:nvSpPr>
          <p:cNvPr id="5" name="Rectangle 4"/>
          <p:cNvSpPr/>
          <p:nvPr/>
        </p:nvSpPr>
        <p:spPr>
          <a:xfrm>
            <a:off x="539552" y="1556792"/>
            <a:ext cx="8226163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latin typeface="Times-Roman"/>
                <a:ea typeface="Times New Roman" panose="02020603050405020304" pitchFamily="18" charset="0"/>
                <a:cs typeface="Times-Roman"/>
              </a:rPr>
              <a:t>Spectrum </a:t>
            </a:r>
            <a:r>
              <a:rPr lang="en-GB" dirty="0">
                <a:latin typeface="Times-Roman"/>
                <a:ea typeface="Times New Roman" panose="02020603050405020304" pitchFamily="18" charset="0"/>
                <a:cs typeface="Times-Roman"/>
              </a:rPr>
              <a:t>Technologies is a private I.T company</a:t>
            </a:r>
            <a:endParaRPr lang="en-IE" dirty="0"/>
          </a:p>
          <a:p>
            <a:endParaRPr lang="en-GB" dirty="0">
              <a:latin typeface="Times-Roman"/>
              <a:ea typeface="Times New Roman" panose="02020603050405020304" pitchFamily="18" charset="0"/>
              <a:cs typeface="Times-Roman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latin typeface="Times-Roman"/>
                <a:ea typeface="Times New Roman" panose="02020603050405020304" pitchFamily="18" charset="0"/>
                <a:cs typeface="Times-Roman"/>
              </a:rPr>
              <a:t>We </a:t>
            </a:r>
            <a:r>
              <a:rPr lang="en-GB" dirty="0">
                <a:latin typeface="Times-Roman"/>
                <a:ea typeface="Times New Roman" panose="02020603050405020304" pitchFamily="18" charset="0"/>
                <a:cs typeface="Times-Roman"/>
              </a:rPr>
              <a:t>employ around 30 </a:t>
            </a:r>
            <a:r>
              <a:rPr lang="en-GB" dirty="0" smtClean="0">
                <a:latin typeface="Times-Roman"/>
                <a:ea typeface="Times New Roman" panose="02020603050405020304" pitchFamily="18" charset="0"/>
                <a:cs typeface="Times-Roman"/>
              </a:rPr>
              <a:t>staff</a:t>
            </a:r>
          </a:p>
          <a:p>
            <a:endParaRPr lang="en-GB" dirty="0">
              <a:latin typeface="Times-Roman"/>
              <a:ea typeface="Times New Roman" panose="02020603050405020304" pitchFamily="18" charset="0"/>
              <a:cs typeface="Times-Roman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/>
              <a:t>Our target customers are small and medium sized </a:t>
            </a:r>
            <a:r>
              <a:rPr lang="en-IE" dirty="0" smtClean="0"/>
              <a:t>businesses</a:t>
            </a:r>
          </a:p>
          <a:p>
            <a:endParaRPr lang="en-IE" dirty="0">
              <a:latin typeface="Times-Roman"/>
              <a:ea typeface="Times New Roman" panose="02020603050405020304" pitchFamily="18" charset="0"/>
              <a:cs typeface="Times-Roman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We provide IT support </a:t>
            </a:r>
            <a:r>
              <a:rPr lang="en-GB" dirty="0"/>
              <a:t>with a range of services such as </a:t>
            </a:r>
            <a:r>
              <a:rPr lang="en-GB" dirty="0" smtClean="0"/>
              <a:t>Microsoft </a:t>
            </a:r>
            <a:r>
              <a:rPr lang="en-GB" dirty="0"/>
              <a:t>solutions, </a:t>
            </a:r>
            <a:endParaRPr lang="en-GB" dirty="0" smtClean="0"/>
          </a:p>
          <a:p>
            <a:r>
              <a:rPr lang="en-GB" dirty="0" smtClean="0"/>
              <a:t>cloud </a:t>
            </a:r>
            <a:r>
              <a:rPr lang="en-GB" dirty="0"/>
              <a:t>computing, infrastructure software and hardware, maintenance and support</a:t>
            </a:r>
            <a:r>
              <a:rPr lang="en-GB" dirty="0" smtClean="0">
                <a:latin typeface="Times-Roman"/>
                <a:ea typeface="Times New Roman" panose="02020603050405020304" pitchFamily="18" charset="0"/>
                <a:cs typeface="Times-Roman"/>
              </a:rPr>
              <a:t> 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430142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48282" y="2456892"/>
            <a:ext cx="432048" cy="396044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ga-IE" dirty="0"/>
              <a:t>Service Catalogue</a:t>
            </a: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2945" y="2456892"/>
            <a:ext cx="592137" cy="39751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68362" y="2471864"/>
            <a:ext cx="461665" cy="3208635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vert270" wrap="none" rtlCol="0">
            <a:spAutoFit/>
          </a:bodyPr>
          <a:lstStyle/>
          <a:p>
            <a:r>
              <a:rPr lang="ga-IE" dirty="0">
                <a:solidFill>
                  <a:schemeClr val="bg1"/>
                </a:solidFill>
              </a:rPr>
              <a:t>Orchestration and Automation</a:t>
            </a:r>
          </a:p>
        </p:txBody>
      </p:sp>
      <p:sp>
        <p:nvSpPr>
          <p:cNvPr id="5" name="Right Arrow 4"/>
          <p:cNvSpPr/>
          <p:nvPr/>
        </p:nvSpPr>
        <p:spPr>
          <a:xfrm>
            <a:off x="2745082" y="2780928"/>
            <a:ext cx="720080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a-IE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026" y="4076181"/>
            <a:ext cx="744537" cy="414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027" y="5473330"/>
            <a:ext cx="744537" cy="414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3519608" y="2780928"/>
            <a:ext cx="3672408" cy="45720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a-IE" b="1" dirty="0"/>
              <a:t>Server</a:t>
            </a:r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568" y="4076181"/>
            <a:ext cx="3694113" cy="47625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568" y="5463496"/>
            <a:ext cx="3694113" cy="47625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829866" y="4127079"/>
            <a:ext cx="10999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ga-IE" b="1" dirty="0">
                <a:solidFill>
                  <a:schemeClr val="bg1"/>
                </a:solidFill>
              </a:rPr>
              <a:t>Network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918156" y="5567462"/>
            <a:ext cx="988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ga-IE" b="1" dirty="0">
                <a:solidFill>
                  <a:schemeClr val="bg1"/>
                </a:solidFill>
              </a:rPr>
              <a:t>Storage</a:t>
            </a:r>
          </a:p>
        </p:txBody>
      </p:sp>
      <p:pic>
        <p:nvPicPr>
          <p:cNvPr id="13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955" y="2823462"/>
            <a:ext cx="1443359" cy="387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9608" y="4369780"/>
            <a:ext cx="1219843" cy="365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0253" y="4221184"/>
            <a:ext cx="1297694" cy="124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955" y="4076181"/>
            <a:ext cx="1274289" cy="122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7383609" y="1937780"/>
            <a:ext cx="1607033" cy="646331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ga-IE" dirty="0"/>
              <a:t>NondisruptiveOperations</a:t>
            </a:r>
          </a:p>
        </p:txBody>
      </p:sp>
      <p:sp>
        <p:nvSpPr>
          <p:cNvPr id="18" name="Rectangle 17"/>
          <p:cNvSpPr/>
          <p:nvPr/>
        </p:nvSpPr>
        <p:spPr>
          <a:xfrm>
            <a:off x="7383609" y="2686362"/>
            <a:ext cx="1625141" cy="646331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ga-IE" dirty="0"/>
              <a:t>Embedded Data Security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404165" y="3484314"/>
            <a:ext cx="1565920" cy="92333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ga-IE" dirty="0"/>
              <a:t>Service Automation</a:t>
            </a:r>
          </a:p>
          <a:p>
            <a:r>
              <a:rPr lang="ga-IE" dirty="0"/>
              <a:t>and Analytics</a:t>
            </a:r>
          </a:p>
        </p:txBody>
      </p:sp>
      <p:sp>
        <p:nvSpPr>
          <p:cNvPr id="20" name="Rectangle 19"/>
          <p:cNvSpPr/>
          <p:nvPr/>
        </p:nvSpPr>
        <p:spPr>
          <a:xfrm>
            <a:off x="7412120" y="4522353"/>
            <a:ext cx="1243405" cy="646331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ga-IE" dirty="0"/>
              <a:t>Storage Efficiency</a:t>
            </a:r>
          </a:p>
        </p:txBody>
      </p:sp>
      <p:sp>
        <p:nvSpPr>
          <p:cNvPr id="21" name="Rectangle 20"/>
          <p:cNvSpPr/>
          <p:nvPr/>
        </p:nvSpPr>
        <p:spPr>
          <a:xfrm>
            <a:off x="7450930" y="5244296"/>
            <a:ext cx="1472389" cy="646331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ga-IE" dirty="0"/>
              <a:t>Unified Architecture</a:t>
            </a:r>
          </a:p>
        </p:txBody>
      </p:sp>
      <p:pic>
        <p:nvPicPr>
          <p:cNvPr id="22" name="Picture 1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4179" y="1995908"/>
            <a:ext cx="584918" cy="71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1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7466" y="1997654"/>
            <a:ext cx="596301" cy="738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1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549" y="1990554"/>
            <a:ext cx="600075" cy="75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17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2142" y="1990554"/>
            <a:ext cx="600075" cy="75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14041" y="224644"/>
            <a:ext cx="8994709" cy="92333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ga-IE" b="1" dirty="0"/>
              <a:t>Cloud storage</a:t>
            </a:r>
            <a:r>
              <a:rPr lang="en-US" b="1" dirty="0"/>
              <a:t>	Networking and </a:t>
            </a:r>
            <a:r>
              <a:rPr lang="en-US" b="1" dirty="0" smtClean="0"/>
              <a:t>security  </a:t>
            </a:r>
            <a:r>
              <a:rPr lang="en-US" b="1" dirty="0" err="1" smtClean="0"/>
              <a:t>SaaS</a:t>
            </a:r>
            <a:r>
              <a:rPr lang="en-US" b="1" dirty="0" smtClean="0"/>
              <a:t>   </a:t>
            </a:r>
            <a:r>
              <a:rPr lang="en-US" b="1" dirty="0" err="1"/>
              <a:t>Paas</a:t>
            </a:r>
            <a:r>
              <a:rPr lang="en-US" b="1" dirty="0"/>
              <a:t>    </a:t>
            </a:r>
            <a:r>
              <a:rPr lang="en-US" b="1" dirty="0" smtClean="0"/>
              <a:t> </a:t>
            </a:r>
            <a:r>
              <a:rPr lang="en-US" b="1" dirty="0"/>
              <a:t>Cloud SQL   </a:t>
            </a:r>
            <a:r>
              <a:rPr lang="ga-IE" b="1" dirty="0"/>
              <a:t>No-SQL</a:t>
            </a:r>
            <a:r>
              <a:rPr lang="en-US" b="1" dirty="0"/>
              <a:t> Cloud</a:t>
            </a:r>
          </a:p>
          <a:p>
            <a:r>
              <a:rPr lang="en-US" b="1" dirty="0" err="1"/>
              <a:t>IaaS</a:t>
            </a:r>
            <a:r>
              <a:rPr lang="en-US" b="1" dirty="0"/>
              <a:t>     </a:t>
            </a:r>
            <a:r>
              <a:rPr lang="ga-IE" b="1" dirty="0"/>
              <a:t>24x7 phone support</a:t>
            </a:r>
            <a:r>
              <a:rPr lang="en-US" b="1" dirty="0"/>
              <a:t>  </a:t>
            </a:r>
            <a:r>
              <a:rPr lang="ga-IE" b="1" dirty="0" smtClean="0"/>
              <a:t>M</a:t>
            </a:r>
            <a:r>
              <a:rPr lang="en-US" b="1" dirty="0" smtClean="0"/>
              <a:t>S</a:t>
            </a:r>
            <a:r>
              <a:rPr lang="ga-IE" b="1" dirty="0" smtClean="0"/>
              <a:t> </a:t>
            </a:r>
            <a:r>
              <a:rPr lang="ga-IE" b="1" dirty="0"/>
              <a:t>Office </a:t>
            </a:r>
            <a:r>
              <a:rPr lang="ga-IE" b="1" dirty="0" smtClean="0"/>
              <a:t>365</a:t>
            </a:r>
            <a:r>
              <a:rPr lang="en-US" b="1" dirty="0" smtClean="0"/>
              <a:t>      </a:t>
            </a:r>
            <a:r>
              <a:rPr lang="ga-IE" b="1" dirty="0" smtClean="0"/>
              <a:t>M</a:t>
            </a:r>
            <a:r>
              <a:rPr lang="en-US" b="1" dirty="0" smtClean="0"/>
              <a:t>S </a:t>
            </a:r>
            <a:r>
              <a:rPr lang="ga-IE" b="1" dirty="0" smtClean="0"/>
              <a:t>Azure</a:t>
            </a:r>
            <a:r>
              <a:rPr lang="en-US" b="1" dirty="0" smtClean="0"/>
              <a:t>   </a:t>
            </a:r>
            <a:r>
              <a:rPr lang="ga-IE" b="1" dirty="0"/>
              <a:t>Microsoft micro licensing</a:t>
            </a:r>
            <a:r>
              <a:rPr lang="en-US" b="1" dirty="0"/>
              <a:t/>
            </a:r>
            <a:br>
              <a:rPr lang="en-US" b="1" dirty="0"/>
            </a:br>
            <a:r>
              <a:rPr lang="en-US" b="1" dirty="0" smtClean="0"/>
              <a:t>		</a:t>
            </a:r>
            <a:r>
              <a:rPr lang="ga-IE" b="1" dirty="0" smtClean="0"/>
              <a:t>VMware </a:t>
            </a:r>
            <a:r>
              <a:rPr lang="ga-IE" b="1" dirty="0"/>
              <a:t>service Provider Program</a:t>
            </a:r>
          </a:p>
        </p:txBody>
      </p:sp>
    </p:spTree>
    <p:extLst>
      <p:ext uri="{BB962C8B-B14F-4D97-AF65-F5344CB8AC3E}">
        <p14:creationId xmlns:p14="http://schemas.microsoft.com/office/powerpoint/2010/main" val="1514119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476672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 smtClean="0"/>
              <a:t>Key Function</a:t>
            </a:r>
            <a:endParaRPr lang="en-IE" dirty="0"/>
          </a:p>
        </p:txBody>
      </p:sp>
      <p:sp>
        <p:nvSpPr>
          <p:cNvPr id="4" name="Rectangle 3"/>
          <p:cNvSpPr/>
          <p:nvPr/>
        </p:nvSpPr>
        <p:spPr>
          <a:xfrm>
            <a:off x="467544" y="858383"/>
            <a:ext cx="889248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/>
              <a:t>Coordinate priorities between the IT department and other departments.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/>
              <a:t>Monitor major projects.</a:t>
            </a:r>
          </a:p>
          <a:p>
            <a:pPr marL="285750" indent="-285750">
              <a:buFont typeface="Arial" pitchFamily="34" charset="0"/>
              <a:buChar char="•"/>
            </a:pPr>
            <a:endParaRPr lang="en-US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dirty="0"/>
              <a:t>Approve priorities, standards, procedures, and IT overall performance.</a:t>
            </a:r>
          </a:p>
          <a:p>
            <a:pPr marL="285750" indent="-285750">
              <a:buFont typeface="Arial" pitchFamily="34" charset="0"/>
              <a:buChar char="•"/>
            </a:pPr>
            <a:endParaRPr lang="en-US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dirty="0"/>
              <a:t>Maintain quality services by establishing and enforcing organization standards.</a:t>
            </a:r>
          </a:p>
          <a:p>
            <a:pPr marL="285750" indent="-285750">
              <a:buFont typeface="Arial" pitchFamily="34" charset="0"/>
              <a:buChar char="•"/>
            </a:pPr>
            <a:endParaRPr lang="en-US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dirty="0"/>
              <a:t>Provide the ICT technology infrastructures for an organization.</a:t>
            </a:r>
          </a:p>
          <a:p>
            <a:pPr marL="285750" indent="-285750">
              <a:buFont typeface="Arial" pitchFamily="34" charset="0"/>
              <a:buChar char="•"/>
            </a:pPr>
            <a:endParaRPr lang="en-US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dirty="0"/>
              <a:t>Scheduling updates and security backups of hardware and software systems.</a:t>
            </a:r>
          </a:p>
          <a:p>
            <a:pPr marL="285750" indent="-285750">
              <a:buFont typeface="Arial" pitchFamily="34" charset="0"/>
              <a:buChar char="•"/>
            </a:pPr>
            <a:endParaRPr lang="en-US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dirty="0"/>
              <a:t>Collaborate with Business Development department to identify </a:t>
            </a:r>
          </a:p>
          <a:p>
            <a:pPr marL="285750" indent="-285750">
              <a:buFont typeface="Arial" pitchFamily="34" charset="0"/>
              <a:buChar char="•"/>
            </a:pPr>
            <a:endParaRPr lang="en-US" dirty="0"/>
          </a:p>
          <a:p>
            <a:r>
              <a:rPr lang="en-US" dirty="0"/>
              <a:t>     specifications of potential clients needs.</a:t>
            </a:r>
          </a:p>
          <a:p>
            <a:pPr marL="285750" indent="-285750">
              <a:buFont typeface="Arial" pitchFamily="34" charset="0"/>
              <a:buChar char="•"/>
            </a:pPr>
            <a:endParaRPr lang="ga-IE" dirty="0"/>
          </a:p>
        </p:txBody>
      </p:sp>
      <p:sp>
        <p:nvSpPr>
          <p:cNvPr id="5" name="TextBox 4"/>
          <p:cNvSpPr txBox="1"/>
          <p:nvPr/>
        </p:nvSpPr>
        <p:spPr>
          <a:xfrm>
            <a:off x="3635896" y="113879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b="1" dirty="0" smtClean="0"/>
              <a:t>Operations Manager</a:t>
            </a:r>
            <a:endParaRPr lang="en-IE" b="1" dirty="0"/>
          </a:p>
        </p:txBody>
      </p:sp>
    </p:spTree>
    <p:extLst>
      <p:ext uri="{BB962C8B-B14F-4D97-AF65-F5344CB8AC3E}">
        <p14:creationId xmlns:p14="http://schemas.microsoft.com/office/powerpoint/2010/main" val="187650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67544" y="980728"/>
            <a:ext cx="8280920" cy="3914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endParaRPr lang="en-IE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en-IE" dirty="0">
                <a:latin typeface="Tahoma" pitchFamily="34" charset="0"/>
                <a:ea typeface="Tahoma" pitchFamily="34" charset="0"/>
                <a:cs typeface="Tahoma" pitchFamily="34" charset="0"/>
              </a:rPr>
              <a:t>Identify and evaluate new market and business opportunities.</a:t>
            </a:r>
          </a:p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endParaRPr lang="en-IE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en-IE" dirty="0">
                <a:latin typeface="Tahoma" pitchFamily="34" charset="0"/>
                <a:ea typeface="Tahoma" pitchFamily="34" charset="0"/>
                <a:cs typeface="Tahoma" pitchFamily="34" charset="0"/>
              </a:rPr>
              <a:t>Initiate and complete proposals and presentation for new business opportunities.</a:t>
            </a:r>
          </a:p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endParaRPr lang="en-IE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en-IE" dirty="0">
                <a:latin typeface="Tahoma" pitchFamily="34" charset="0"/>
                <a:ea typeface="Tahoma" pitchFamily="34" charset="0"/>
                <a:cs typeface="Tahoma" pitchFamily="34" charset="0"/>
              </a:rPr>
              <a:t>Work with internal teams to deliver outstanding presentation to capture profitable business opportunity.</a:t>
            </a:r>
          </a:p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endParaRPr lang="en-IE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en-IE" dirty="0">
                <a:latin typeface="Tahoma" pitchFamily="34" charset="0"/>
                <a:ea typeface="Tahoma" pitchFamily="34" charset="0"/>
                <a:cs typeface="Tahoma" pitchFamily="34" charset="0"/>
              </a:rPr>
              <a:t>To maintain an excellent client relationship with existing and potential client.</a:t>
            </a:r>
          </a:p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endParaRPr lang="en-IE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74320" indent="-274320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en-IE" dirty="0">
                <a:latin typeface="Tahoma" pitchFamily="34" charset="0"/>
                <a:ea typeface="Tahoma" pitchFamily="34" charset="0"/>
                <a:cs typeface="Tahoma" pitchFamily="34" charset="0"/>
              </a:rPr>
              <a:t>Achieve revenue goals.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7544" y="796062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 smtClean="0"/>
              <a:t>Key Functions</a:t>
            </a:r>
            <a:endParaRPr lang="en-IE" dirty="0"/>
          </a:p>
        </p:txBody>
      </p:sp>
      <p:sp>
        <p:nvSpPr>
          <p:cNvPr id="5" name="TextBox 4"/>
          <p:cNvSpPr txBox="1"/>
          <p:nvPr/>
        </p:nvSpPr>
        <p:spPr>
          <a:xfrm>
            <a:off x="2699792" y="323519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b="1" dirty="0" smtClean="0"/>
              <a:t>Business Development Manager</a:t>
            </a:r>
            <a:endParaRPr lang="en-IE" b="1" dirty="0"/>
          </a:p>
        </p:txBody>
      </p:sp>
    </p:spTree>
    <p:extLst>
      <p:ext uri="{BB962C8B-B14F-4D97-AF65-F5344CB8AC3E}">
        <p14:creationId xmlns:p14="http://schemas.microsoft.com/office/powerpoint/2010/main" val="6936094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11560" y="188641"/>
            <a:ext cx="624644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DEPARTMENT OF FINANCE</a:t>
            </a:r>
            <a:r>
              <a:rPr lang="en-GB" dirty="0" smtClean="0"/>
              <a:t>:</a:t>
            </a:r>
          </a:p>
          <a:p>
            <a:r>
              <a:rPr lang="en-GB" dirty="0" err="1" smtClean="0"/>
              <a:t>Waldirleide</a:t>
            </a:r>
            <a:r>
              <a:rPr lang="en-GB" dirty="0" smtClean="0"/>
              <a:t> S. Monteiro</a:t>
            </a:r>
          </a:p>
          <a:p>
            <a:endParaRPr lang="en-GB" dirty="0" smtClean="0"/>
          </a:p>
          <a:p>
            <a:r>
              <a:rPr lang="en-GB" dirty="0" smtClean="0"/>
              <a:t>Department is responsible for:</a:t>
            </a:r>
          </a:p>
          <a:p>
            <a:endParaRPr lang="en-GB" dirty="0" smtClean="0"/>
          </a:p>
          <a:p>
            <a:r>
              <a:rPr lang="en-GB" dirty="0" smtClean="0"/>
              <a:t>•	</a:t>
            </a:r>
            <a:r>
              <a:rPr lang="en-GB" dirty="0" smtClean="0"/>
              <a:t>Producing </a:t>
            </a:r>
            <a:r>
              <a:rPr lang="en-GB" dirty="0" smtClean="0"/>
              <a:t>budgets</a:t>
            </a:r>
          </a:p>
          <a:p>
            <a:r>
              <a:rPr lang="en-GB" dirty="0" smtClean="0"/>
              <a:t>•	</a:t>
            </a:r>
            <a:r>
              <a:rPr lang="en-GB" dirty="0"/>
              <a:t>C</a:t>
            </a:r>
            <a:r>
              <a:rPr lang="en-GB" dirty="0" smtClean="0"/>
              <a:t>ash </a:t>
            </a:r>
            <a:r>
              <a:rPr lang="en-GB" dirty="0" smtClean="0"/>
              <a:t>flow forecast </a:t>
            </a:r>
          </a:p>
          <a:p>
            <a:r>
              <a:rPr lang="en-GB" dirty="0" smtClean="0"/>
              <a:t>•	</a:t>
            </a:r>
            <a:r>
              <a:rPr lang="en-GB" dirty="0" smtClean="0"/>
              <a:t>Loading </a:t>
            </a:r>
            <a:r>
              <a:rPr lang="en-GB" dirty="0" smtClean="0"/>
              <a:t>after sale ledger, purchased nominal ledger.</a:t>
            </a:r>
          </a:p>
          <a:p>
            <a:r>
              <a:rPr lang="en-GB" dirty="0" smtClean="0"/>
              <a:t>•	</a:t>
            </a:r>
            <a:r>
              <a:rPr lang="en-GB" dirty="0" smtClean="0"/>
              <a:t>Credit </a:t>
            </a:r>
            <a:r>
              <a:rPr lang="en-GB" dirty="0" smtClean="0"/>
              <a:t>control</a:t>
            </a:r>
          </a:p>
          <a:p>
            <a:r>
              <a:rPr lang="en-GB" dirty="0" smtClean="0"/>
              <a:t>•	</a:t>
            </a:r>
            <a:r>
              <a:rPr lang="en-GB" dirty="0" smtClean="0"/>
              <a:t>Administering </a:t>
            </a:r>
            <a:r>
              <a:rPr lang="en-GB" dirty="0" smtClean="0"/>
              <a:t>and recording payments in and out.</a:t>
            </a:r>
          </a:p>
          <a:p>
            <a:r>
              <a:rPr lang="en-GB" dirty="0" smtClean="0"/>
              <a:t>•	</a:t>
            </a:r>
            <a:r>
              <a:rPr lang="en-GB" dirty="0" smtClean="0"/>
              <a:t>Produce </a:t>
            </a:r>
            <a:r>
              <a:rPr lang="en-GB" dirty="0" smtClean="0"/>
              <a:t>monthly and annual accounts. </a:t>
            </a:r>
          </a:p>
          <a:p>
            <a:r>
              <a:rPr lang="en-GB" dirty="0" smtClean="0"/>
              <a:t>•	</a:t>
            </a:r>
            <a:r>
              <a:rPr lang="en-GB" dirty="0" smtClean="0"/>
              <a:t>Payroll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435435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666910" y="-6073"/>
            <a:ext cx="6267337" cy="87321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IE" dirty="0" smtClean="0"/>
              <a:t>Sales &amp; Marketing</a:t>
            </a:r>
            <a:endParaRPr lang="en-IE" dirty="0"/>
          </a:p>
        </p:txBody>
      </p:sp>
      <p:sp>
        <p:nvSpPr>
          <p:cNvPr id="4" name="TextBox 3"/>
          <p:cNvSpPr txBox="1"/>
          <p:nvPr/>
        </p:nvSpPr>
        <p:spPr>
          <a:xfrm>
            <a:off x="490852" y="4171643"/>
            <a:ext cx="780947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 smtClean="0">
                <a:latin typeface="Andalus" panose="02020603050405020304" pitchFamily="18" charset="-78"/>
                <a:cs typeface="Andalus" panose="02020603050405020304" pitchFamily="18" charset="-78"/>
              </a:rPr>
              <a:t>Telesales </a:t>
            </a:r>
          </a:p>
          <a:p>
            <a:r>
              <a:rPr lang="en-IE" dirty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  <a:r>
              <a:rPr lang="en-IE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  </a:t>
            </a:r>
            <a:r>
              <a:rPr lang="en-IE" sz="1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Two telesales agent who sets up appointments for our sales reps</a:t>
            </a:r>
          </a:p>
          <a:p>
            <a:r>
              <a:rPr lang="en-IE" sz="1400" dirty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  <a:r>
              <a:rPr lang="en-IE" sz="1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  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7544" y="3279858"/>
            <a:ext cx="78094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 smtClean="0">
                <a:latin typeface="Andalus" panose="02020603050405020304" pitchFamily="18" charset="-78"/>
                <a:cs typeface="Andalus" panose="02020603050405020304" pitchFamily="18" charset="-78"/>
              </a:rPr>
              <a:t>Field Sales Reps</a:t>
            </a:r>
          </a:p>
          <a:p>
            <a:r>
              <a:rPr lang="en-IE" dirty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  <a:r>
              <a:rPr lang="en-IE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  </a:t>
            </a:r>
            <a:r>
              <a:rPr lang="en-IE" sz="1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Two</a:t>
            </a:r>
            <a:r>
              <a:rPr lang="en-IE" sz="1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  <a:r>
              <a:rPr lang="en-IE" sz="1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sales reps who call out to small/medium sized businesses to sign them up as customers</a:t>
            </a:r>
          </a:p>
          <a:p>
            <a:endParaRPr lang="en-IE" dirty="0" smtClean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2345167"/>
            <a:ext cx="78094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 smtClean="0">
                <a:latin typeface="Andalus" panose="02020603050405020304" pitchFamily="18" charset="-78"/>
                <a:cs typeface="Andalus" panose="02020603050405020304" pitchFamily="18" charset="-78"/>
              </a:rPr>
              <a:t>Marketing Assistant</a:t>
            </a:r>
          </a:p>
          <a:p>
            <a:r>
              <a:rPr lang="en-IE" dirty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  <a:r>
              <a:rPr lang="en-IE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  </a:t>
            </a:r>
            <a:r>
              <a:rPr lang="en-IE" sz="1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One marketing assistant to assist the marketing manager and deal with customer queries </a:t>
            </a:r>
          </a:p>
          <a:p>
            <a:r>
              <a:rPr lang="en-IE" dirty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  <a:r>
              <a:rPr lang="en-IE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 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79554" y="1478020"/>
            <a:ext cx="944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 smtClean="0">
                <a:latin typeface="Andalus" panose="02020603050405020304" pitchFamily="18" charset="-78"/>
                <a:cs typeface="Andalus" panose="02020603050405020304" pitchFamily="18" charset="-78"/>
              </a:rPr>
              <a:t>Marketing Manager</a:t>
            </a:r>
          </a:p>
          <a:p>
            <a:r>
              <a:rPr lang="en-IE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   </a:t>
            </a:r>
            <a:r>
              <a:rPr lang="en-IE" sz="13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One marketing manager to advertise our company through the medium of radio, local newspapers, social media and emails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79554" y="685795"/>
            <a:ext cx="60366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 smtClean="0">
                <a:latin typeface="Andalus" panose="02020603050405020304" pitchFamily="18" charset="-78"/>
                <a:cs typeface="Andalus" panose="02020603050405020304" pitchFamily="18" charset="-78"/>
              </a:rPr>
              <a:t>Sales Manager</a:t>
            </a:r>
            <a:endParaRPr lang="en-IE" dirty="0" smtClean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r>
              <a:rPr lang="en-IE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   </a:t>
            </a:r>
            <a:r>
              <a:rPr lang="en-IE" sz="13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I oversee all sales and work with operations to set pricing and services </a:t>
            </a:r>
            <a:endParaRPr lang="en-IE" sz="1300" dirty="0" smtClean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116811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3857" y="332656"/>
            <a:ext cx="734481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DEPARTMENT OF HUMAN RESOURCES:</a:t>
            </a:r>
            <a:endParaRPr lang="en-GB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Mylena</a:t>
            </a: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Botosova</a:t>
            </a:r>
            <a:endParaRPr lang="en-GB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GB" dirty="0" smtClean="0"/>
          </a:p>
          <a:p>
            <a:r>
              <a:rPr lang="en-GB" dirty="0" smtClean="0"/>
              <a:t> </a:t>
            </a: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Department is responsible for</a:t>
            </a:r>
            <a:r>
              <a:rPr lang="en-GB" dirty="0" smtClean="0"/>
              <a:t>:</a:t>
            </a:r>
          </a:p>
          <a:p>
            <a:endParaRPr lang="en-GB" dirty="0" smtClean="0"/>
          </a:p>
          <a:p>
            <a:r>
              <a:rPr lang="en-GB" dirty="0" smtClean="0"/>
              <a:t>•	</a:t>
            </a: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Identify hiring needs</a:t>
            </a:r>
          </a:p>
          <a:p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	Prepare interviews</a:t>
            </a:r>
          </a:p>
          <a:p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	Ensures understanding of collective bargaining agreements specific provisions with respect to filling of bargain unit positions.</a:t>
            </a:r>
          </a:p>
          <a:p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	Monitors staff recruitment activity and ensures affirmative action/diversity guidelines are followed for searches within the organization.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792761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TC103457491[[fn=Metropolitan]]</Template>
  <TotalTime>1736</TotalTime>
  <Words>400</Words>
  <Application>Microsoft Office PowerPoint</Application>
  <PresentationFormat>On-screen Show (4:3)</PresentationFormat>
  <Paragraphs>96</Paragraphs>
  <Slides>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1" baseType="lpstr">
      <vt:lpstr>Andalus</vt:lpstr>
      <vt:lpstr>Arial</vt:lpstr>
      <vt:lpstr>Calibri</vt:lpstr>
      <vt:lpstr>Franklin Gothic Book</vt:lpstr>
      <vt:lpstr>Franklin Gothic Medium</vt:lpstr>
      <vt:lpstr>Tahoma</vt:lpstr>
      <vt:lpstr>Times New Roman</vt:lpstr>
      <vt:lpstr>Times-Roman</vt:lpstr>
      <vt:lpstr>Tunga</vt:lpstr>
      <vt:lpstr>Wingdings</vt:lpstr>
      <vt:lpstr>Wingdings 2</vt:lpstr>
      <vt:lpstr>Angles</vt:lpstr>
      <vt:lpstr>Spectrum technologies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Finance department.</dc:title>
  <dc:creator>waldisvania monteiro</dc:creator>
  <cp:lastModifiedBy>Patrick</cp:lastModifiedBy>
  <cp:revision>26</cp:revision>
  <dcterms:created xsi:type="dcterms:W3CDTF">2014-10-26T14:09:39Z</dcterms:created>
  <dcterms:modified xsi:type="dcterms:W3CDTF">2014-11-02T22:41:30Z</dcterms:modified>
</cp:coreProperties>
</file>